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Archivo Light"/>
      <p:regular r:id="rId20"/>
      <p:bold r:id="rId21"/>
      <p:italic r:id="rId22"/>
      <p:boldItalic r:id="rId23"/>
    </p:embeddedFont>
    <p:embeddedFont>
      <p:font typeface="Archivo"/>
      <p:regular r:id="rId24"/>
      <p:bold r:id="rId25"/>
      <p:italic r:id="rId26"/>
      <p:boldItalic r:id="rId27"/>
    </p:embeddedFont>
    <p:embeddedFont>
      <p:font typeface="Archivo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SemiBold-boldItalic.fntdata"/><Relationship Id="rId30" Type="http://schemas.openxmlformats.org/officeDocument/2006/relationships/font" Target="fonts/ArchivoSemiBold-italic.fntdata"/><Relationship Id="rId20" Type="http://schemas.openxmlformats.org/officeDocument/2006/relationships/font" Target="fonts/ArchivoLight-regular.fntdata"/><Relationship Id="rId22" Type="http://schemas.openxmlformats.org/officeDocument/2006/relationships/font" Target="fonts/ArchivoLight-italic.fntdata"/><Relationship Id="rId21" Type="http://schemas.openxmlformats.org/officeDocument/2006/relationships/font" Target="fonts/ArchivoLight-bold.fntdata"/><Relationship Id="rId24" Type="http://schemas.openxmlformats.org/officeDocument/2006/relationships/font" Target="fonts/Archivo-regular.fntdata"/><Relationship Id="rId23" Type="http://schemas.openxmlformats.org/officeDocument/2006/relationships/font" Target="fonts/ArchivoLight-boldItalic.fntdata"/><Relationship Id="rId26" Type="http://schemas.openxmlformats.org/officeDocument/2006/relationships/font" Target="fonts/Archivo-italic.fntdata"/><Relationship Id="rId25" Type="http://schemas.openxmlformats.org/officeDocument/2006/relationships/font" Target="fonts/Archivo-bold.fntdata"/><Relationship Id="rId28" Type="http://schemas.openxmlformats.org/officeDocument/2006/relationships/font" Target="fonts/ArchivoSemiBold-regular.fntdata"/><Relationship Id="rId27" Type="http://schemas.openxmlformats.org/officeDocument/2006/relationships/font" Target="fonts/Archivo-boldItalic.fntdata"/><Relationship Id="rId29" Type="http://schemas.openxmlformats.org/officeDocument/2006/relationships/font" Target="fonts/Archivo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3b47beb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73b47be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3b47beb0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73b47beb0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3b47beb0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73b47beb0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73b47beb0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73b47beb0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73b47beb0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73b47beb0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73b47beb0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73b47beb0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73b47beb08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73b47beb08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73b47beb08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73b47beb08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3b47beb08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3b47beb08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73b47beb0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73b47beb0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73b47beb0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73b47beb0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3b47beb0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3b47beb0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73b47beb0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73b47beb0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0" name="Google Shape;70;p16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71" name="Google Shape;71;p16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9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9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9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9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6" name="Google Shape;96;p19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7" name="Google Shape;97;p19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8" name="Google Shape;98;p19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99" name="Google Shape;99;p19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0" name="Google Shape;100;p19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1" name="Google Shape;101;p19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2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2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4" name="Google Shape;234;p27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240" name="Google Shape;240;p28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5" name="Google Shape;245;p28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0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1" name="Google Shape;271;p30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3" name="Google Shape;273;p30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0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30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30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83" name="Google Shape;283;p31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84" name="Google Shape;284;p31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85" name="Google Shape;285;p31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86" name="Google Shape;286;p31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313" name="Google Shape;313;p33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4" name="Google Shape;314;p33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3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34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3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5" name="Google Shape;325;p34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5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332" name="Google Shape;332;p35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36" name="Google Shape;336;p36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337" name="Google Shape;337;p36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338" name="Google Shape;338;p36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36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40" name="Google Shape;340;p36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6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37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3" name="Google Shape;353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38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59" name="Google Shape;359;p39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0" name="Google Shape;360;p39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9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2" name="Google Shape;362;p39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3" name="Google Shape;363;p39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4" name="Google Shape;364;p39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5" name="Google Shape;365;p39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6" name="Google Shape;366;p39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7" name="Google Shape;367;p39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9" name="Google Shape;369;p39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39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9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76" name="Google Shape;376;p40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77" name="Google Shape;377;p40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40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1" name="Google Shape;381;p40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2" name="Google Shape;382;p40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3" name="Google Shape;383;p40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4" name="Google Shape;384;p40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5" name="Google Shape;385;p40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6" name="Google Shape;386;p40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7" name="Google Shape;387;p40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8" name="Google Shape;388;p40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9" name="Google Shape;389;p40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0" name="Google Shape;390;p40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1" name="Google Shape;391;p40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2" name="Google Shape;392;p40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0" name="Google Shape;410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5" name="Google Shape;415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6" name="Google Shape;41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5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5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5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5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5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7" name="Google Shape;437;p5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5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5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5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5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5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5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5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5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5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2" name="Google Shape;452;p5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5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5" name="Google Shape;455;p5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5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4" name="Google Shape;464;p5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5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5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5" name="Google Shape;475;p5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9" name="Google Shape;479;p5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0" name="Google Shape;480;p5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6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6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6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: ASSIGNMENT</a:t>
            </a:r>
            <a:endParaRPr/>
          </a:p>
        </p:txBody>
      </p:sp>
      <p:sp>
        <p:nvSpPr>
          <p:cNvPr id="499" name="Google Shape;499;p62"/>
          <p:cNvSpPr txBox="1"/>
          <p:nvPr>
            <p:ph idx="2" type="subTitle"/>
          </p:nvPr>
        </p:nvSpPr>
        <p:spPr>
          <a:xfrm>
            <a:off x="361975" y="1420650"/>
            <a:ext cx="6276900" cy="115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BY: UDITA DUBEY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DATE:28-7-2025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idx="4" type="subTitle"/>
          </p:nvPr>
        </p:nvSpPr>
        <p:spPr>
          <a:xfrm>
            <a:off x="361975" y="265525"/>
            <a:ext cx="7900200" cy="507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Times New Roman"/>
                <a:ea typeface="Times New Roman"/>
                <a:cs typeface="Times New Roman"/>
                <a:sym typeface="Times New Roman"/>
              </a:rPr>
              <a:t>LOGIC POWER SUPPLY</a:t>
            </a:r>
            <a:endParaRPr b="1" i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1" name="Google Shape;561;p71"/>
          <p:cNvSpPr txBox="1"/>
          <p:nvPr/>
        </p:nvSpPr>
        <p:spPr>
          <a:xfrm>
            <a:off x="522525" y="902750"/>
            <a:ext cx="49311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DIAGRAM: Made from Tinkercad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2" name="Google Shape;562;p71" title="Screenshot 2025-07-27 1629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89325"/>
            <a:ext cx="6330150" cy="33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2"/>
          <p:cNvSpPr txBox="1"/>
          <p:nvPr>
            <p:ph idx="4" type="subTitle"/>
          </p:nvPr>
        </p:nvSpPr>
        <p:spPr>
          <a:xfrm>
            <a:off x="265125" y="250075"/>
            <a:ext cx="8341200" cy="431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latin typeface="Times New Roman"/>
                <a:ea typeface="Times New Roman"/>
                <a:cs typeface="Times New Roman"/>
                <a:sym typeface="Times New Roman"/>
              </a:rPr>
              <a:t>AFTER STIMULATION: Output:</a:t>
            </a:r>
            <a:endParaRPr b="1" i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8" name="Google Shape;568;p72" title="Screenshot 2025-07-27 1641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0" y="800100"/>
            <a:ext cx="7307549" cy="37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3"/>
          <p:cNvSpPr txBox="1"/>
          <p:nvPr>
            <p:ph idx="1" type="body"/>
          </p:nvPr>
        </p:nvSpPr>
        <p:spPr>
          <a:xfrm>
            <a:off x="329100" y="1317600"/>
            <a:ext cx="8343900" cy="250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The completed stimulation is shown in the previous image. The circuit was tested by increasing the input voltage above 7V, which allowed the regulator to provide a stable 5V output. A multimeter confirmed the regulated voltage, and an LED was </a:t>
            </a: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used as a visual indicator.</a:t>
            </a: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73"/>
          <p:cNvSpPr txBox="1"/>
          <p:nvPr>
            <p:ph idx="4" type="subTitle"/>
          </p:nvPr>
        </p:nvSpPr>
        <p:spPr>
          <a:xfrm>
            <a:off x="361975" y="539900"/>
            <a:ext cx="413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 b="1" i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>
            <p:ph idx="1" type="body"/>
          </p:nvPr>
        </p:nvSpPr>
        <p:spPr>
          <a:xfrm>
            <a:off x="359200" y="952500"/>
            <a:ext cx="8417400" cy="385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5300">
                <a:latin typeface="Times New Roman"/>
                <a:ea typeface="Times New Roman"/>
                <a:cs typeface="Times New Roman"/>
                <a:sym typeface="Times New Roman"/>
              </a:rPr>
              <a:t>THANKYOU</a:t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5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/>
          <p:nvPr/>
        </p:nvSpPr>
        <p:spPr>
          <a:xfrm rot="10800000">
            <a:off x="1227525" y="694500"/>
            <a:ext cx="6953100" cy="3754500"/>
          </a:xfrm>
          <a:prstGeom prst="roundRect">
            <a:avLst>
              <a:gd fmla="val 38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5" name="Google Shape;505;p63"/>
          <p:cNvSpPr txBox="1"/>
          <p:nvPr>
            <p:ph type="title"/>
          </p:nvPr>
        </p:nvSpPr>
        <p:spPr>
          <a:xfrm>
            <a:off x="1559550" y="952500"/>
            <a:ext cx="62454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33" u="sng">
                <a:latin typeface="Times New Roman"/>
                <a:ea typeface="Times New Roman"/>
                <a:cs typeface="Times New Roman"/>
                <a:sym typeface="Times New Roman"/>
              </a:rPr>
              <a:t>TOPIC: LOGIC POWER SUPPLY?</a:t>
            </a:r>
            <a:endParaRPr b="1" i="1" sz="2533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2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2022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1" lang="en" sz="2022">
                <a:latin typeface="Times New Roman"/>
                <a:ea typeface="Times New Roman"/>
                <a:cs typeface="Times New Roman"/>
                <a:sym typeface="Times New Roman"/>
              </a:rPr>
              <a:t>logic power supply</a:t>
            </a:r>
            <a:r>
              <a:rPr i="1" lang="en" sz="2022">
                <a:latin typeface="Times New Roman"/>
                <a:ea typeface="Times New Roman"/>
                <a:cs typeface="Times New Roman"/>
                <a:sym typeface="Times New Roman"/>
              </a:rPr>
              <a:t> is a type of power source that provides the low-voltage DC power needed to operate digital electronic circuits like microcontrollers, processors, and logic gates. These power supplies are designed to deliver a stable and regulated voltage to ensure proper functioning of digital devices.</a:t>
            </a:r>
            <a:endParaRPr i="1" sz="292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idx="2" type="subTitle"/>
          </p:nvPr>
        </p:nvSpPr>
        <p:spPr>
          <a:xfrm>
            <a:off x="195950" y="217725"/>
            <a:ext cx="5884500" cy="58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BASIC ELECTRONIC  COMPONENTS</a:t>
            </a:r>
            <a:endParaRPr b="1" i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" name="Google Shape;512;p64" title="Electronics-components-985x64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25" y="952425"/>
            <a:ext cx="7273649" cy="39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>
            <p:ph type="title"/>
          </p:nvPr>
        </p:nvSpPr>
        <p:spPr>
          <a:xfrm>
            <a:off x="541200" y="952500"/>
            <a:ext cx="7719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Power Supply or Transformer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Polarized Capacitor–( Capacitance: 2200 microfarad and voltage rating 30 volt)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Diode(4 required)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Voltage Regulator IC – LM7805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Resistor (1K)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LED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i="1" lang="en" sz="2100">
                <a:latin typeface="Times New Roman"/>
                <a:ea typeface="Times New Roman"/>
                <a:cs typeface="Times New Roman"/>
                <a:sym typeface="Times New Roman"/>
              </a:rPr>
              <a:t>Breadboard</a:t>
            </a:r>
            <a:endParaRPr i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5"/>
          <p:cNvSpPr txBox="1"/>
          <p:nvPr>
            <p:ph idx="2" type="subTitle"/>
          </p:nvPr>
        </p:nvSpPr>
        <p:spPr>
          <a:xfrm>
            <a:off x="541200" y="248225"/>
            <a:ext cx="7719600" cy="45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latin typeface="Times New Roman"/>
                <a:ea typeface="Times New Roman"/>
                <a:cs typeface="Times New Roman"/>
                <a:sym typeface="Times New Roman"/>
              </a:rPr>
              <a:t>BASIC COMPONENTS REQUIRED:</a:t>
            </a:r>
            <a:endParaRPr b="1" i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idx="2" type="subTitle"/>
          </p:nvPr>
        </p:nvSpPr>
        <p:spPr>
          <a:xfrm>
            <a:off x="361975" y="217725"/>
            <a:ext cx="8297100" cy="84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1" i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24" name="Google Shape;524;p66"/>
          <p:cNvSpPr txBox="1"/>
          <p:nvPr/>
        </p:nvSpPr>
        <p:spPr>
          <a:xfrm>
            <a:off x="4069775" y="352125"/>
            <a:ext cx="4069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230V-AC TRANSFORM INTO 5V DC</a:t>
            </a:r>
            <a:endParaRPr i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5" name="Google Shape;525;p66" title="Screenshot 2025-07-27 1425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5" y="1164775"/>
            <a:ext cx="6195174" cy="3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6"/>
          <p:cNvSpPr txBox="1"/>
          <p:nvPr/>
        </p:nvSpPr>
        <p:spPr>
          <a:xfrm>
            <a:off x="6890650" y="1197425"/>
            <a:ext cx="1567500" cy="3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block diagram shows the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230V AC into a regulated 5V DC output using a step-down transformer, bridge rectifier, filtering capacitor, and LM7805 voltage regulator.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7"/>
          <p:cNvSpPr txBox="1"/>
          <p:nvPr/>
        </p:nvSpPr>
        <p:spPr>
          <a:xfrm>
            <a:off x="685800" y="413650"/>
            <a:ext cx="751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67"/>
          <p:cNvSpPr txBox="1"/>
          <p:nvPr/>
        </p:nvSpPr>
        <p:spPr>
          <a:xfrm>
            <a:off x="489850" y="234050"/>
            <a:ext cx="80499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Power Supply Components Required:</a:t>
            </a:r>
            <a:endParaRPr b="1" i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1.Power supply or Transformer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Polarized capacitor – (1 Capacitor with Capacitance 2200 microfarad and Voltage rating    30 volt and 3 Capacitors with Capacitance 100 microfarad)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3.Diode (4 required)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4.Voltage Regulator IC (LM7805 (5V) and LM7812 (12V))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5.Resistor (1K)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6.LED (2)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7.Breadboard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/>
          <p:nvPr>
            <p:ph type="title"/>
          </p:nvPr>
        </p:nvSpPr>
        <p:spPr>
          <a:xfrm>
            <a:off x="111450" y="3806600"/>
            <a:ext cx="87792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This version of the power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supply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provides both 5V and 12V DC using LM7805 AND LM7812 IC’s. Useful for circuits requiring multiple logic levels.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68"/>
          <p:cNvSpPr txBox="1"/>
          <p:nvPr>
            <p:ph idx="2" type="subTitle"/>
          </p:nvPr>
        </p:nvSpPr>
        <p:spPr>
          <a:xfrm>
            <a:off x="348775" y="94500"/>
            <a:ext cx="4029000" cy="5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1" i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68"/>
          <p:cNvSpPr txBox="1"/>
          <p:nvPr/>
        </p:nvSpPr>
        <p:spPr>
          <a:xfrm>
            <a:off x="3935175" y="269725"/>
            <a:ext cx="3494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power supply 12V 5V</a:t>
            </a:r>
            <a:endParaRPr b="1" i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0" name="Google Shape;540;p68" title="Screenshot 2025-07-27 1511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13" y="800100"/>
            <a:ext cx="8624275" cy="286793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8"/>
          <p:cNvSpPr txBox="1"/>
          <p:nvPr/>
        </p:nvSpPr>
        <p:spPr>
          <a:xfrm>
            <a:off x="33900" y="4551350"/>
            <a:ext cx="8779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NOTE: This block diagram is taken from internet as 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reference. The components shown may differ from the ones used in actual circuit.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69"/>
          <p:cNvSpPr txBox="1"/>
          <p:nvPr/>
        </p:nvSpPr>
        <p:spPr>
          <a:xfrm>
            <a:off x="458650" y="218275"/>
            <a:ext cx="6938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VOLTAGE REGULATOR IC LM7805</a:t>
            </a:r>
            <a:endParaRPr b="1" i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69"/>
          <p:cNvSpPr txBox="1"/>
          <p:nvPr/>
        </p:nvSpPr>
        <p:spPr>
          <a:xfrm>
            <a:off x="943050" y="912200"/>
            <a:ext cx="326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STIMULATION: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9" name="Google Shape;549;p69" title="Screenshot 2025-07-27 1558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425" y="1556650"/>
            <a:ext cx="6619251" cy="33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0"/>
          <p:cNvSpPr txBox="1"/>
          <p:nvPr>
            <p:ph idx="4" type="subTitle"/>
          </p:nvPr>
        </p:nvSpPr>
        <p:spPr>
          <a:xfrm>
            <a:off x="361975" y="539900"/>
            <a:ext cx="6512400" cy="415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AFTER STIMULATION:  Output: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5" name="Google Shape;555;p70" title="Screenshot 2025-07-27 1551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213" y="1066100"/>
            <a:ext cx="6586626" cy="38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